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4" r:id="rId5"/>
    <p:sldId id="262" r:id="rId6"/>
    <p:sldId id="263" r:id="rId7"/>
    <p:sldId id="259" r:id="rId8"/>
    <p:sldId id="265" r:id="rId9"/>
    <p:sldId id="261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2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4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0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7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10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5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8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3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6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09759-4A08-4940-B0D6-8F992ED4C390}" type="datetimeFigureOut">
              <a:rPr lang="en-US" smtClean="0"/>
              <a:t>8/16/2014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EE979-6371-4318-BB5A-FC0D2A672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6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Field Cage Simulation Study</a:t>
            </a:r>
            <a:br>
              <a:rPr lang="en-US" dirty="0" smtClean="0"/>
            </a:br>
            <a:r>
              <a:rPr lang="en-US" dirty="0" smtClean="0"/>
              <a:t>for Prototype Cherenkov TPC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Phipps, Bob </a:t>
            </a:r>
            <a:r>
              <a:rPr lang="en-US" dirty="0" err="1" smtClean="0"/>
              <a:t>Azmoun</a:t>
            </a:r>
            <a:r>
              <a:rPr lang="en-US" dirty="0" smtClean="0"/>
              <a:t>, and Craig Woody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03368" y="51805"/>
            <a:ext cx="526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TPC + Cherenkov: Scale 1 (3 strip planes; 1 wire plane)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03368" y="3407114"/>
            <a:ext cx="535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TPC + Cherenkov: Scale 2 </a:t>
            </a:r>
            <a:r>
              <a:rPr lang="en-US" dirty="0" smtClean="0"/>
              <a:t>(3 strip planes; 1 wire plane)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74" y="3828251"/>
            <a:ext cx="4728275" cy="2991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73" y="426499"/>
            <a:ext cx="4728275" cy="299161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1247776" y="0"/>
            <a:ext cx="526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TPC: Scale 1 (4 strip planes)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47776" y="3458919"/>
            <a:ext cx="5261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TPC: Scale 1 (4 strip planes)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96" y="407466"/>
            <a:ext cx="4980837" cy="31514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96" y="3866385"/>
            <a:ext cx="4728274" cy="2991616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6250675" y="2320119"/>
            <a:ext cx="5014575" cy="1086995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1265250" y="1983173"/>
            <a:ext cx="370848" cy="77761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223696" y="1336842"/>
            <a:ext cx="1000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Wire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41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Cherenkov TPC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Field cage ordered</a:t>
            </a:r>
          </a:p>
          <a:p>
            <a:r>
              <a:rPr lang="en-US" dirty="0" smtClean="0"/>
              <a:t>Candidate gas studies completed: </a:t>
            </a:r>
          </a:p>
          <a:p>
            <a:pPr lvl="1"/>
            <a:r>
              <a:rPr lang="en-US" dirty="0" smtClean="0"/>
              <a:t>80 Ne/10 CH4/10 CO2</a:t>
            </a:r>
          </a:p>
          <a:p>
            <a:pPr lvl="1"/>
            <a:r>
              <a:rPr lang="en-US" dirty="0" smtClean="0"/>
              <a:t>85 Ne/10 CH4/5 CO2</a:t>
            </a:r>
          </a:p>
          <a:p>
            <a:pPr lvl="1"/>
            <a:r>
              <a:rPr lang="en-US" dirty="0" smtClean="0"/>
              <a:t>85 Ne/5 CH4/10 CO2</a:t>
            </a:r>
          </a:p>
          <a:p>
            <a:r>
              <a:rPr lang="en-US" dirty="0" smtClean="0"/>
              <a:t>TPC chevron readout board analysis … 4 designs w/ 2 mm pitch</a:t>
            </a:r>
          </a:p>
          <a:p>
            <a:pPr lvl="1"/>
            <a:r>
              <a:rPr lang="en-US" dirty="0" smtClean="0"/>
              <a:t>Fine/coarse chevrons</a:t>
            </a:r>
          </a:p>
          <a:p>
            <a:pPr lvl="1"/>
            <a:r>
              <a:rPr lang="en-US" dirty="0" smtClean="0"/>
              <a:t>Fine/coarse floating strip chevrons</a:t>
            </a:r>
          </a:p>
          <a:p>
            <a:r>
              <a:rPr lang="en-US" dirty="0" smtClean="0"/>
              <a:t>Field cage simulation studies … both readout modes: </a:t>
            </a:r>
          </a:p>
          <a:p>
            <a:pPr lvl="1"/>
            <a:r>
              <a:rPr lang="en-US" dirty="0" smtClean="0"/>
              <a:t>TPC </a:t>
            </a:r>
          </a:p>
          <a:p>
            <a:pPr lvl="1"/>
            <a:r>
              <a:rPr lang="en-US" dirty="0" smtClean="0"/>
              <a:t>Combined Cherenkov TPC</a:t>
            </a:r>
          </a:p>
          <a:p>
            <a:r>
              <a:rPr lang="en-US" dirty="0" smtClean="0"/>
              <a:t>Prototype construction begins this fall at 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17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605" y="3533839"/>
            <a:ext cx="3976395" cy="28669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6438"/>
            <a:ext cx="3763874" cy="28797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753" y="0"/>
            <a:ext cx="347761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Field Cage Design</a:t>
            </a:r>
          </a:p>
          <a:p>
            <a:pPr algn="ctr"/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Dimensions: 144.4 x 144.4 x 115.35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Strip insulation: 2 mm thick </a:t>
            </a:r>
            <a:r>
              <a:rPr lang="en-US" sz="1400" dirty="0" err="1" smtClean="0"/>
              <a:t>kapton</a:t>
            </a:r>
            <a:r>
              <a:rPr lang="en-US" sz="1400" dirty="0" smtClean="0"/>
              <a:t> foil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Strips: Mirrored layers of 26 inner/outer strips on either side of </a:t>
            </a:r>
            <a:r>
              <a:rPr lang="en-US" sz="1400" dirty="0" err="1" smtClean="0"/>
              <a:t>kapton</a:t>
            </a:r>
            <a:endParaRPr lang="en-US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Strip details: 25 full strips of 3.9 mm length; 1 half strip of 1.9 mm length;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Strip spacing: 0.1 mm strip spacing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Removable fourth wall: to allow for two modes of testing (TPC or Cherenkov TPC)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Top bottom electrodes: Copper top plate; bottom TPC readout: mesh, triple GEM and readout board</a:t>
            </a:r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10459" y="0"/>
            <a:ext cx="318662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Field Cage Simulation Geometry</a:t>
            </a:r>
          </a:p>
          <a:p>
            <a:pPr algn="ctr"/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Simulation software: ANSYS </a:t>
            </a:r>
            <a:r>
              <a:rPr lang="en-US" sz="1400" dirty="0" err="1" smtClean="0"/>
              <a:t>Multiphysics</a:t>
            </a:r>
            <a:endParaRPr lang="en-US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Dimensions: Same with no mesh or GEM stack or readout 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Strips: Same. 26 mirrored inner/outer strips with </a:t>
            </a:r>
            <a:r>
              <a:rPr lang="en-US" sz="1400" dirty="0" err="1" smtClean="0"/>
              <a:t>kapton</a:t>
            </a:r>
            <a:r>
              <a:rPr lang="en-US" sz="1400" dirty="0" smtClean="0"/>
              <a:t> insulation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Strip spacing: </a:t>
            </a:r>
            <a:r>
              <a:rPr lang="en-US" sz="1400" dirty="0"/>
              <a:t>A</a:t>
            </a:r>
            <a:r>
              <a:rPr lang="en-US" sz="1400" dirty="0" smtClean="0"/>
              <a:t>pproximated to </a:t>
            </a:r>
            <a:r>
              <a:rPr lang="en-US" sz="1400" dirty="0" smtClean="0"/>
              <a:t> 0.5-1.5 mm to </a:t>
            </a:r>
            <a:r>
              <a:rPr lang="en-US" sz="1400" dirty="0" smtClean="0"/>
              <a:t>limit problem size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Material attributes: electrodes: </a:t>
            </a:r>
            <a:r>
              <a:rPr lang="en-US" sz="1400" dirty="0" smtClean="0"/>
              <a:t>~infinite </a:t>
            </a:r>
            <a:r>
              <a:rPr lang="en-US" sz="1400" dirty="0" smtClean="0"/>
              <a:t>permittivity; gas: 1.0 permittivity; </a:t>
            </a:r>
            <a:r>
              <a:rPr lang="en-US" sz="1400" dirty="0" err="1" smtClean="0"/>
              <a:t>kapton</a:t>
            </a:r>
            <a:r>
              <a:rPr lang="en-US" sz="1400" dirty="0" smtClean="0"/>
              <a:t>: 3.5 permittivity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458200" y="0"/>
            <a:ext cx="31350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Field Cage Simulation Meshing</a:t>
            </a:r>
          </a:p>
          <a:p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Finite element method </a:t>
            </a:r>
            <a:r>
              <a:rPr lang="en-US" sz="1400" dirty="0" err="1" smtClean="0"/>
              <a:t>Ansys</a:t>
            </a:r>
            <a:r>
              <a:rPr lang="en-US" sz="1400" dirty="0" smtClean="0"/>
              <a:t> simulation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Element shape: 3d tetrahedral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Nodes: 4/element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Meshing size: very fine element sides along electrode strips/spacing where there’s a lot of detail; coarse mesh in large homogenous regions (gas/top and bottom electrodes)</a:t>
            </a:r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173" y="3524418"/>
            <a:ext cx="4003132" cy="288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94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0501" y="668740"/>
            <a:ext cx="1100009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Preliminary proof-of-concept results </a:t>
            </a:r>
          </a:p>
          <a:p>
            <a:pPr algn="ctr"/>
            <a:r>
              <a:rPr lang="en-US" sz="4000" dirty="0" smtClean="0"/>
              <a:t>from ANSYS simulations</a:t>
            </a:r>
            <a:endParaRPr lang="en-US" sz="3200" dirty="0"/>
          </a:p>
          <a:p>
            <a:r>
              <a:rPr lang="en-US" sz="3200" dirty="0" smtClean="0"/>
              <a:t>Note: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2 Scenarios initially tested: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Parallel Plates (144 mm long) at distance of 110 mm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4 field cage walls of strips (144 mm) with NO parallel plates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1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3325" y="105336"/>
            <a:ext cx="4408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Parallel Plate Field Map (No Strips)</a:t>
            </a:r>
          </a:p>
          <a:p>
            <a:r>
              <a:rPr lang="en-US" b="1" dirty="0" smtClean="0"/>
              <a:t>Distance: ~110 mm; Length: ~144 mm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045029" y="259224"/>
            <a:ext cx="4354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 Sides of Strips; No Parallel Plates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01" y="928049"/>
            <a:ext cx="4149190" cy="28183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07" y="823639"/>
            <a:ext cx="3959235" cy="29012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023" y="1359577"/>
            <a:ext cx="1965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EF Sum</a:t>
            </a:r>
          </a:p>
          <a:p>
            <a:r>
              <a:rPr lang="en-US" b="1" dirty="0" smtClean="0"/>
              <a:t>ANSYS </a:t>
            </a:r>
          </a:p>
          <a:p>
            <a:r>
              <a:rPr lang="en-US" b="1" dirty="0" smtClean="0"/>
              <a:t>Contour Plots of </a:t>
            </a:r>
          </a:p>
          <a:p>
            <a:r>
              <a:rPr lang="en-US" b="1" dirty="0" smtClean="0"/>
              <a:t>Absolute Field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4023" y="4419861"/>
            <a:ext cx="21076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EF Sum</a:t>
            </a:r>
          </a:p>
          <a:p>
            <a:r>
              <a:rPr lang="en-US" b="1" dirty="0" smtClean="0"/>
              <a:t>ROOT</a:t>
            </a:r>
          </a:p>
          <a:p>
            <a:r>
              <a:rPr lang="en-US" b="1" dirty="0" smtClean="0"/>
              <a:t>COLZ Plots of</a:t>
            </a:r>
          </a:p>
          <a:p>
            <a:r>
              <a:rPr lang="en-US" b="1" dirty="0" smtClean="0"/>
              <a:t>Percent Discrepancy</a:t>
            </a:r>
          </a:p>
          <a:p>
            <a:r>
              <a:rPr lang="en-US" b="1" dirty="0" smtClean="0"/>
              <a:t>Of Field Strength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798" y="3943727"/>
            <a:ext cx="4379545" cy="27709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858" y="3976075"/>
            <a:ext cx="4273933" cy="27041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77258" y="642938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DIFFERENT SCALES!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843749" y="6543724"/>
            <a:ext cx="2756848" cy="219456"/>
          </a:xfrm>
          <a:prstGeom prst="straightConnector1">
            <a:avLst/>
          </a:prstGeom>
          <a:ln w="539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559779" y="2968959"/>
            <a:ext cx="1698322" cy="755947"/>
          </a:xfrm>
          <a:prstGeom prst="straightConnector1">
            <a:avLst/>
          </a:prstGeom>
          <a:ln w="539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134283" y="376594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Axes Rotated!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7138116" y="5447949"/>
            <a:ext cx="327969" cy="898478"/>
          </a:xfrm>
          <a:prstGeom prst="straightConnector1">
            <a:avLst/>
          </a:prstGeom>
          <a:ln w="539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559779" y="4176309"/>
            <a:ext cx="333546" cy="586807"/>
          </a:xfrm>
          <a:prstGeom prst="straightConnector1">
            <a:avLst/>
          </a:prstGeom>
          <a:ln w="539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71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8740" y="487025"/>
            <a:ext cx="1130034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Preliminary results from </a:t>
            </a:r>
          </a:p>
          <a:p>
            <a:pPr algn="ctr"/>
            <a:r>
              <a:rPr lang="en-US" sz="4000" dirty="0" smtClean="0"/>
              <a:t>ANSYS simulations of TPC field cage</a:t>
            </a:r>
          </a:p>
          <a:p>
            <a:endParaRPr lang="en-US" sz="4000" dirty="0"/>
          </a:p>
          <a:p>
            <a:r>
              <a:rPr lang="en-US" sz="2800" dirty="0" smtClean="0"/>
              <a:t>Note: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Cherenkov component not included (All 4 stripped walls symmetric)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Strip spacing approximated due to simulation memory requirements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Scenario: 3 different strip spacing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0.5 mm spacing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1.0 mm spacing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1.5 mm spacing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77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820" y="200709"/>
            <a:ext cx="29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0.5 mm Strip Spacing: Scale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95752" y="236895"/>
            <a:ext cx="29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 mm Strip Spacing: Scale 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75748" y="236895"/>
            <a:ext cx="29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1.0 mm Strip Spacing: Scale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2820" y="3165370"/>
            <a:ext cx="29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0.5 mm Strip Spacing: Scale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63214" y="3165370"/>
            <a:ext cx="29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1.0 mm Strip Spacing: Scale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31534" y="3165370"/>
            <a:ext cx="293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1.5 mm Strip Spacing: Scale 2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227"/>
            <a:ext cx="3918857" cy="247949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6456"/>
            <a:ext cx="3861912" cy="244346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157" y="606227"/>
            <a:ext cx="3918858" cy="247949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110" y="3766456"/>
            <a:ext cx="3861912" cy="244346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277" y="606227"/>
            <a:ext cx="3918858" cy="24794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277" y="3766456"/>
            <a:ext cx="3922732" cy="248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2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8740" y="487025"/>
            <a:ext cx="1130034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Preliminary results from ANSYS simulations of </a:t>
            </a:r>
          </a:p>
          <a:p>
            <a:pPr algn="ctr"/>
            <a:r>
              <a:rPr lang="en-US" sz="4000" dirty="0" smtClean="0"/>
              <a:t>Cherenkov TPC field cage</a:t>
            </a:r>
          </a:p>
          <a:p>
            <a:endParaRPr lang="en-US" sz="4000" dirty="0"/>
          </a:p>
          <a:p>
            <a:r>
              <a:rPr lang="en-US" sz="2800" dirty="0" smtClean="0"/>
              <a:t>Note: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Geometry: 3 </a:t>
            </a:r>
            <a:r>
              <a:rPr lang="en-US" sz="2800" dirty="0" smtClean="0"/>
              <a:t>planes of strips </a:t>
            </a:r>
            <a:r>
              <a:rPr lang="en-US" sz="2800" dirty="0" smtClean="0"/>
              <a:t>w/ 1 wire plane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Wire plane: </a:t>
            </a:r>
            <a:r>
              <a:rPr lang="en-US" sz="2800" dirty="0" smtClean="0"/>
              <a:t>52 wires of 0.5 mm diameter (wires in real design ~0.2 mm diameter)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Wire shape: </a:t>
            </a:r>
            <a:r>
              <a:rPr lang="en-US" sz="2800" dirty="0" smtClean="0"/>
              <a:t>Approximated using block volumes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Strip spacing: Approximated to 1.0 mm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Scenario tested: 4 walls of strips vs. 3 walls of strips + 1 wall of wires</a:t>
            </a:r>
          </a:p>
        </p:txBody>
      </p:sp>
    </p:spTree>
    <p:extLst>
      <p:ext uri="{BB962C8B-B14F-4D97-AF65-F5344CB8AC3E}">
        <p14:creationId xmlns:p14="http://schemas.microsoft.com/office/powerpoint/2010/main" val="38331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314" y="14965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TPC Cherenkov Geometry</a:t>
            </a:r>
            <a:br>
              <a:rPr lang="en-US" dirty="0" smtClean="0"/>
            </a:br>
            <a:endParaRPr lang="en-US" sz="2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151" y="1475219"/>
            <a:ext cx="7241925" cy="473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581</Words>
  <Application>Microsoft Office PowerPoint</Application>
  <PresentationFormat>Widescreen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Field Cage Simulation Study for Prototype Cherenkov TPC</vt:lpstr>
      <vt:lpstr>Cherenkov TPC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TPC Cherenkov Geometry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Cage Simulation Study for Prototype Cherenkov TPC</dc:title>
  <dc:creator>Phipps, Michael</dc:creator>
  <cp:lastModifiedBy>Phipps, Michael</cp:lastModifiedBy>
  <cp:revision>22</cp:revision>
  <dcterms:created xsi:type="dcterms:W3CDTF">2014-08-16T17:34:55Z</dcterms:created>
  <dcterms:modified xsi:type="dcterms:W3CDTF">2014-08-18T14:56:04Z</dcterms:modified>
</cp:coreProperties>
</file>